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charts/style2.xml" ContentType="application/vnd.ms-office.chartstyle+xml"/>
  <Override PartName="/ppt/charts/style1.xml" ContentType="application/vnd.ms-office.chartstyl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charts/colors2.xml" ContentType="application/vnd.ms-office.chartcolorstyl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0" r:id="rId6"/>
    <p:sldId id="308" r:id="rId7"/>
    <p:sldId id="309" r:id="rId8"/>
    <p:sldId id="306" r:id="rId9"/>
    <p:sldId id="30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-61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solidFill>
                  <a:srgbClr val="00B0F0"/>
                </a:solidFill>
              </a:rPr>
              <a:t>Sales</a:t>
            </a:r>
            <a:r>
              <a:rPr lang="en-US" sz="3200" baseline="0" dirty="0">
                <a:solidFill>
                  <a:srgbClr val="00B0F0"/>
                </a:solidFill>
              </a:rPr>
              <a:t> data for each year</a:t>
            </a:r>
            <a:endParaRPr lang="en-US" sz="3200" dirty="0">
              <a:solidFill>
                <a:srgbClr val="00B0F0"/>
              </a:solidFill>
            </a:endParaRP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Age_10to15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55</c:v>
                </c:pt>
                <c:pt idx="1">
                  <c:v>59</c:v>
                </c:pt>
                <c:pt idx="2">
                  <c:v>60</c:v>
                </c:pt>
                <c:pt idx="3">
                  <c:v>52</c:v>
                </c:pt>
                <c:pt idx="4">
                  <c:v>57</c:v>
                </c:pt>
                <c:pt idx="5">
                  <c:v>75</c:v>
                </c:pt>
                <c:pt idx="6">
                  <c:v>70</c:v>
                </c:pt>
                <c:pt idx="7">
                  <c:v>78</c:v>
                </c:pt>
                <c:pt idx="8">
                  <c:v>82</c:v>
                </c:pt>
                <c:pt idx="9">
                  <c:v>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63B-4FFB-8EC8-501110A57E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Age_15to20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45</c:v>
                </c:pt>
                <c:pt idx="1">
                  <c:v>43</c:v>
                </c:pt>
                <c:pt idx="2">
                  <c:v>46</c:v>
                </c:pt>
                <c:pt idx="3">
                  <c:v>65</c:v>
                </c:pt>
                <c:pt idx="4">
                  <c:v>58</c:v>
                </c:pt>
                <c:pt idx="5">
                  <c:v>82</c:v>
                </c:pt>
                <c:pt idx="6">
                  <c:v>67</c:v>
                </c:pt>
                <c:pt idx="7">
                  <c:v>67</c:v>
                </c:pt>
                <c:pt idx="8">
                  <c:v>67</c:v>
                </c:pt>
                <c:pt idx="9">
                  <c:v>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63B-4FFB-8EC8-501110A57E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Age_20to25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35</c:v>
                </c:pt>
                <c:pt idx="1">
                  <c:v>42</c:v>
                </c:pt>
                <c:pt idx="2">
                  <c:v>35</c:v>
                </c:pt>
                <c:pt idx="3">
                  <c:v>38</c:v>
                </c:pt>
                <c:pt idx="4">
                  <c:v>60</c:v>
                </c:pt>
                <c:pt idx="5">
                  <c:v>70</c:v>
                </c:pt>
                <c:pt idx="6">
                  <c:v>52</c:v>
                </c:pt>
                <c:pt idx="7">
                  <c:v>76</c:v>
                </c:pt>
                <c:pt idx="8">
                  <c:v>52</c:v>
                </c:pt>
                <c:pt idx="9">
                  <c:v>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63B-4FFB-8EC8-501110A57E34}"/>
            </c:ext>
          </c:extLst>
        </c:ser>
        <c:dLbls>
          <c:showVal val="1"/>
        </c:dLbls>
        <c:gapWidth val="219"/>
        <c:overlap val="-27"/>
        <c:axId val="129422080"/>
        <c:axId val="129423616"/>
      </c:barChart>
      <c:catAx>
        <c:axId val="1294220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423616"/>
        <c:crosses val="autoZero"/>
        <c:auto val="1"/>
        <c:lblAlgn val="ctr"/>
        <c:lblOffset val="100"/>
      </c:catAx>
      <c:valAx>
        <c:axId val="12942361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42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Sales data of last 10 years</a:t>
            </a:r>
          </a:p>
        </c:rich>
      </c:tx>
      <c:layout/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gradFill rotWithShape="1">
                <a:gsLst>
                  <a:gs pos="0">
                    <a:schemeClr val="accent1">
                      <a:tint val="96000"/>
                      <a:lumMod val="104000"/>
                    </a:schemeClr>
                  </a:gs>
                  <a:gs pos="100000">
                    <a:schemeClr val="accent1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</c:dPt>
          <c:dPt>
            <c:idx val="1"/>
            <c:spPr>
              <a:gradFill rotWithShape="1">
                <a:gsLst>
                  <a:gs pos="0">
                    <a:schemeClr val="accent2">
                      <a:tint val="96000"/>
                      <a:lumMod val="104000"/>
                    </a:schemeClr>
                  </a:gs>
                  <a:gs pos="100000">
                    <a:schemeClr val="accent2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</c:dPt>
          <c:dPt>
            <c:idx val="2"/>
            <c:spPr>
              <a:gradFill rotWithShape="1">
                <a:gsLst>
                  <a:gs pos="0">
                    <a:schemeClr val="accent3">
                      <a:tint val="96000"/>
                      <a:lumMod val="104000"/>
                    </a:schemeClr>
                  </a:gs>
                  <a:gs pos="100000">
                    <a:schemeClr val="accent3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</c:dPt>
          <c:dPt>
            <c:idx val="3"/>
            <c:spPr>
              <a:gradFill rotWithShape="1">
                <a:gsLst>
                  <a:gs pos="0">
                    <a:schemeClr val="accent4">
                      <a:tint val="96000"/>
                      <a:lumMod val="104000"/>
                    </a:schemeClr>
                  </a:gs>
                  <a:gs pos="100000">
                    <a:schemeClr val="accent4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CatName val="1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Age 10-15</c:v>
                </c:pt>
                <c:pt idx="1">
                  <c:v>Age15-20</c:v>
                </c:pt>
                <c:pt idx="2">
                  <c:v>Age 20-25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59</c:v>
                </c:pt>
                <c:pt idx="2">
                  <c:v>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F4B-41FD-837D-F084076D095A}"/>
            </c:ext>
          </c:extLst>
        </c:ser>
        <c:dLbls>
          <c:showCatName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xmlns="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xmlns="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xmlns="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xmlns="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xmlns="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xmlns="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xmlns="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Maggi(480P).mp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flickr.com/photos/nestle/978266923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A05AC74-6838-4CD9-B157-B3BB3E2F5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xmlns="" id="{608EAA06-5488-416B-B2B2-E55213011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Reverse Engineering</a:t>
            </a:r>
            <a:br>
              <a:rPr lang="en-US" sz="4400" dirty="0"/>
            </a:br>
            <a:r>
              <a:rPr lang="en-US" sz="4400" dirty="0"/>
              <a:t>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Done by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             </a:t>
            </a:r>
            <a:r>
              <a:rPr lang="en-US" sz="1800" dirty="0" err="1" smtClean="0">
                <a:solidFill>
                  <a:srgbClr val="FC05CB"/>
                </a:solidFill>
              </a:rPr>
              <a:t>Farhaan</a:t>
            </a:r>
            <a:r>
              <a:rPr lang="en-US" sz="1800" dirty="0" smtClean="0">
                <a:solidFill>
                  <a:srgbClr val="FC05CB"/>
                </a:solidFill>
              </a:rPr>
              <a:t> N</a:t>
            </a:r>
            <a:endParaRPr lang="en-US" sz="18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ggi(480P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25189" y="548639"/>
            <a:ext cx="7628709" cy="5721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95CB840F-8E41-4CA5-B79B-25CC80AD23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93637-3D8A-44C5-AA7E-5D40F6B7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r>
              <a:rPr lang="en-US" sz="3000" dirty="0"/>
              <a:t>Maggi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A17B41D4-F857-011C-FACC-5915BD7C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 dirty="0"/>
              <a:t>Target audience is Children</a:t>
            </a:r>
          </a:p>
          <a:p>
            <a:r>
              <a:rPr lang="en-US" sz="1800" dirty="0"/>
              <a:t>X value </a:t>
            </a:r>
            <a:r>
              <a:rPr lang="en-US" sz="1800" dirty="0" smtClean="0"/>
              <a:t>is    Age Group</a:t>
            </a:r>
            <a:endParaRPr lang="en-US" sz="1800" dirty="0"/>
          </a:p>
          <a:p>
            <a:r>
              <a:rPr lang="en-US" sz="1800" dirty="0"/>
              <a:t>Y value </a:t>
            </a:r>
            <a:r>
              <a:rPr lang="en-US" sz="1800" dirty="0" smtClean="0"/>
              <a:t>is     Sales</a:t>
            </a:r>
            <a:endParaRPr lang="en-US" sz="1800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xmlns="" id="{C96C141C-D73E-4C35-BD93-D1A4153C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4915348" y="1459539"/>
            <a:ext cx="6633184" cy="3515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B37D8E-5CE3-433B-984D-CC4ED9DEC9E9}"/>
              </a:ext>
            </a:extLst>
          </p:cNvPr>
          <p:cNvSpPr txBox="1"/>
          <p:nvPr/>
        </p:nvSpPr>
        <p:spPr>
          <a:xfrm>
            <a:off x="9041115" y="4775071"/>
            <a:ext cx="25074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flickr.com/photos/nestle/9782669234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7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find Y to find the sales of data.</a:t>
            </a:r>
          </a:p>
          <a:p>
            <a:r>
              <a:rPr lang="en-US" dirty="0" smtClean="0"/>
              <a:t>To find </a:t>
            </a:r>
            <a:r>
              <a:rPr lang="en-US" dirty="0" err="1" smtClean="0"/>
              <a:t>X,In</a:t>
            </a:r>
            <a:r>
              <a:rPr lang="en-US" dirty="0" smtClean="0"/>
              <a:t> what basis the data has been changed(</a:t>
            </a:r>
            <a:r>
              <a:rPr lang="en-US" dirty="0" err="1" smtClean="0"/>
              <a:t>i.e</a:t>
            </a:r>
            <a:r>
              <a:rPr lang="en-US" dirty="0" smtClean="0"/>
              <a:t> : Age Group).</a:t>
            </a:r>
          </a:p>
          <a:p>
            <a:r>
              <a:rPr lang="en-US" dirty="0" smtClean="0"/>
              <a:t>There are three age groups So One way </a:t>
            </a:r>
            <a:r>
              <a:rPr lang="en-US" dirty="0" err="1" smtClean="0"/>
              <a:t>Anova</a:t>
            </a:r>
            <a:r>
              <a:rPr lang="en-US" dirty="0" smtClean="0"/>
              <a:t> method is used for testing.</a:t>
            </a:r>
          </a:p>
          <a:p>
            <a:r>
              <a:rPr lang="en-US" dirty="0" smtClean="0"/>
              <a:t>By doing the statistical </a:t>
            </a:r>
            <a:r>
              <a:rPr lang="en-US" dirty="0" err="1" smtClean="0"/>
              <a:t>calculations,we</a:t>
            </a:r>
            <a:r>
              <a:rPr lang="en-US" dirty="0" smtClean="0"/>
              <a:t> found that p-value crossed the confidence value.</a:t>
            </a:r>
          </a:p>
          <a:p>
            <a:r>
              <a:rPr lang="en-US" dirty="0" smtClean="0"/>
              <a:t>P-value is 0.117 which is greater than alpha value.</a:t>
            </a:r>
          </a:p>
          <a:p>
            <a:r>
              <a:rPr lang="en-US" dirty="0" smtClean="0"/>
              <a:t>So No changes in the sales in between the </a:t>
            </a:r>
            <a:r>
              <a:rPr lang="en-US" smtClean="0"/>
              <a:t>Age Group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CD68B9B6-E512-47E9-BB14-CC17946C1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891099281"/>
              </p:ext>
            </p:extLst>
          </p:nvPr>
        </p:nvGraphicFramePr>
        <p:xfrm>
          <a:off x="1381539" y="298174"/>
          <a:ext cx="9402417" cy="5840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14453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43054C77-268C-44FA-B68B-FE80F6736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5956222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282948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{61C8583B-E7D3-4614-9BE3-38A72AB32B71}tf00934815_win32</Template>
  <TotalTime>142</TotalTime>
  <Words>119</Words>
  <Application>Microsoft Office PowerPoint</Application>
  <PresentationFormat>Custom</PresentationFormat>
  <Paragraphs>17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SlateVTI</vt:lpstr>
      <vt:lpstr>Reverse Engineering Process</vt:lpstr>
      <vt:lpstr>Slide 2</vt:lpstr>
      <vt:lpstr>Maggi Data</vt:lpstr>
      <vt:lpstr>Steps for testing</vt:lpstr>
      <vt:lpstr>Slide 5</vt:lpstr>
      <vt:lpstr>Slide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Engineering Process</dc:title>
  <dc:creator>VIGNESWARAN   R.R</dc:creator>
  <cp:lastModifiedBy>Microsoft</cp:lastModifiedBy>
  <cp:revision>5</cp:revision>
  <dcterms:created xsi:type="dcterms:W3CDTF">2022-03-23T04:31:04Z</dcterms:created>
  <dcterms:modified xsi:type="dcterms:W3CDTF">2022-03-27T15:19:01Z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